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4" r:id="rId1"/>
  </p:sldMasterIdLst>
  <p:notesMasterIdLst>
    <p:notesMasterId r:id="rId4"/>
  </p:notesMasterIdLst>
  <p:sldIdLst>
    <p:sldId id="259" r:id="rId2"/>
    <p:sldId id="260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FFA8"/>
    <a:srgbClr val="42FF91"/>
    <a:srgbClr val="B6FA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12"/>
    <p:restoredTop sz="94626"/>
  </p:normalViewPr>
  <p:slideViewPr>
    <p:cSldViewPr snapToGrid="0" snapToObjects="1">
      <p:cViewPr varScale="1">
        <p:scale>
          <a:sx n="116" d="100"/>
          <a:sy n="116" d="100"/>
        </p:scale>
        <p:origin x="156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22A3DE-430A-1849-B5CC-C96FECF52016}" type="datetimeFigureOut">
              <a:rPr lang="en-GB" smtClean="0"/>
              <a:t>06/02/2024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80CAD-AC89-E246-9A98-3A8EA3188A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1460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80CAD-AC89-E246-9A98-3A8EA3188A4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93280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80CAD-AC89-E246-9A98-3A8EA3188A4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392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9171" y="-8468"/>
            <a:ext cx="993395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4812" y="2404534"/>
            <a:ext cx="631227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4812" y="4050835"/>
            <a:ext cx="631227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6D77B-C33E-474C-A202-B171359569C8}" type="datetimeFigureOut">
              <a:rPr lang="en-GB" smtClean="0"/>
              <a:t>06/02/2024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2B0D6-A9A3-9145-B2EA-68314B3E58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6989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90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400" y="4470400"/>
            <a:ext cx="6876690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6D77B-C33E-474C-A202-B171359569C8}" type="datetimeFigureOut">
              <a:rPr lang="en-GB" smtClean="0"/>
              <a:t>06/02/2024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2B0D6-A9A3-9145-B2EA-68314B3E58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3699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459" y="609600"/>
            <a:ext cx="6578197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92830" y="3632200"/>
            <a:ext cx="58714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470400"/>
            <a:ext cx="687669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6D77B-C33E-474C-A202-B171359569C8}" type="datetimeFigureOut">
              <a:rPr lang="en-GB" smtClean="0"/>
              <a:t>06/02/2024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2B0D6-A9A3-9145-B2EA-68314B3E58AF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22937" y="790378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310008" y="2886556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838643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1931988"/>
            <a:ext cx="6876691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6D77B-C33E-474C-A202-B171359569C8}" type="datetimeFigureOut">
              <a:rPr lang="en-GB" smtClean="0"/>
              <a:t>06/02/2024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2B0D6-A9A3-9145-B2EA-68314B3E58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37967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459" y="609600"/>
            <a:ext cx="6578197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60397" y="4013200"/>
            <a:ext cx="687669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6D77B-C33E-474C-A202-B171359569C8}" type="datetimeFigureOut">
              <a:rPr lang="en-GB" smtClean="0"/>
              <a:t>06/02/2024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2B0D6-A9A3-9145-B2EA-68314B3E58AF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22937" y="790378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310008" y="2886556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684213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169" y="609600"/>
            <a:ext cx="6869920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60397" y="4013200"/>
            <a:ext cx="687669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6D77B-C33E-474C-A202-B171359569C8}" type="datetimeFigureOut">
              <a:rPr lang="en-GB" smtClean="0"/>
              <a:t>06/02/2024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2B0D6-A9A3-9145-B2EA-68314B3E58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82852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6D77B-C33E-474C-A202-B171359569C8}" type="datetimeFigureOut">
              <a:rPr lang="en-GB" smtClean="0"/>
              <a:t>06/02/2024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2B0D6-A9A3-9145-B2EA-68314B3E58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7646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5421" y="609601"/>
            <a:ext cx="1060380" cy="5251451"/>
          </a:xfrm>
        </p:spPr>
        <p:txBody>
          <a:bodyPr vert="eaVert" anchor="ctr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399" y="609601"/>
            <a:ext cx="5627945" cy="5251451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6D77B-C33E-474C-A202-B171359569C8}" type="datetimeFigureOut">
              <a:rPr lang="en-GB" smtClean="0"/>
              <a:t>06/02/2024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2B0D6-A9A3-9145-B2EA-68314B3E58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0023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6D77B-C33E-474C-A202-B171359569C8}" type="datetimeFigureOut">
              <a:rPr lang="en-GB" smtClean="0"/>
              <a:t>06/02/2024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2B0D6-A9A3-9145-B2EA-68314B3E58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2882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2700869"/>
            <a:ext cx="6876691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6D77B-C33E-474C-A202-B171359569C8}" type="datetimeFigureOut">
              <a:rPr lang="en-GB" smtClean="0"/>
              <a:t>06/02/2024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2B0D6-A9A3-9145-B2EA-68314B3E58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2792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90" cy="13208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401" y="2160589"/>
            <a:ext cx="3345451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91637" y="2160590"/>
            <a:ext cx="3345453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6D77B-C33E-474C-A202-B171359569C8}" type="datetimeFigureOut">
              <a:rPr lang="en-GB" smtClean="0"/>
              <a:t>06/02/2024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2B0D6-A9A3-9145-B2EA-68314B3E58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3094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89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2160983"/>
            <a:ext cx="334822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399" y="2737247"/>
            <a:ext cx="3348228" cy="3304117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88860" y="2160983"/>
            <a:ext cx="334822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88860" y="2737247"/>
            <a:ext cx="3348228" cy="3304117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6D77B-C33E-474C-A202-B171359569C8}" type="datetimeFigureOut">
              <a:rPr lang="en-GB" smtClean="0"/>
              <a:t>06/02/2024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2B0D6-A9A3-9145-B2EA-68314B3E58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3254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609600"/>
            <a:ext cx="6876690" cy="13208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6D77B-C33E-474C-A202-B171359569C8}" type="datetimeFigureOut">
              <a:rPr lang="en-GB" smtClean="0"/>
              <a:t>06/02/2024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2B0D6-A9A3-9145-B2EA-68314B3E58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394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6D77B-C33E-474C-A202-B171359569C8}" type="datetimeFigureOut">
              <a:rPr lang="en-GB" smtClean="0"/>
              <a:t>06/02/2024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2B0D6-A9A3-9145-B2EA-68314B3E58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1917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1498604"/>
            <a:ext cx="3022697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8882" y="514926"/>
            <a:ext cx="3668207" cy="5526437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0399" y="2777069"/>
            <a:ext cx="3022697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6D77B-C33E-474C-A202-B171359569C8}" type="datetimeFigureOut">
              <a:rPr lang="en-GB" smtClean="0"/>
              <a:t>06/02/2024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2B0D6-A9A3-9145-B2EA-68314B3E58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6888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4800600"/>
            <a:ext cx="687669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60399" y="609600"/>
            <a:ext cx="6876690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0399" y="5367338"/>
            <a:ext cx="6876690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6D77B-C33E-474C-A202-B171359569C8}" type="datetimeFigureOut">
              <a:rPr lang="en-GB" smtClean="0"/>
              <a:t>06/02/2024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2B0D6-A9A3-9145-B2EA-68314B3E58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2942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9172" y="-8468"/>
            <a:ext cx="993395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89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2160590"/>
            <a:ext cx="6876690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55696" y="6041364"/>
            <a:ext cx="7411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A6D77B-C33E-474C-A202-B171359569C8}" type="datetimeFigureOut">
              <a:rPr lang="en-GB" smtClean="0"/>
              <a:t>06/02/2024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0399" y="6041364"/>
            <a:ext cx="50082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81732" y="6041364"/>
            <a:ext cx="5553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122B0D6-A9A3-9145-B2EA-68314B3E58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9175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C354FFC-FB5D-3E40-9C22-7B8A2568C2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683629"/>
              </p:ext>
            </p:extLst>
          </p:nvPr>
        </p:nvGraphicFramePr>
        <p:xfrm>
          <a:off x="219855" y="165253"/>
          <a:ext cx="9088473" cy="59843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2467">
                  <a:extLst>
                    <a:ext uri="{9D8B030D-6E8A-4147-A177-3AD203B41FA5}">
                      <a16:colId xmlns:a16="http://schemas.microsoft.com/office/drawing/2014/main" val="2498230735"/>
                    </a:ext>
                  </a:extLst>
                </a:gridCol>
                <a:gridCol w="2096915">
                  <a:extLst>
                    <a:ext uri="{9D8B030D-6E8A-4147-A177-3AD203B41FA5}">
                      <a16:colId xmlns:a16="http://schemas.microsoft.com/office/drawing/2014/main" val="1808132881"/>
                    </a:ext>
                  </a:extLst>
                </a:gridCol>
                <a:gridCol w="253985">
                  <a:extLst>
                    <a:ext uri="{9D8B030D-6E8A-4147-A177-3AD203B41FA5}">
                      <a16:colId xmlns:a16="http://schemas.microsoft.com/office/drawing/2014/main" val="3231777690"/>
                    </a:ext>
                  </a:extLst>
                </a:gridCol>
                <a:gridCol w="1330199">
                  <a:extLst>
                    <a:ext uri="{9D8B030D-6E8A-4147-A177-3AD203B41FA5}">
                      <a16:colId xmlns:a16="http://schemas.microsoft.com/office/drawing/2014/main" val="2931947700"/>
                    </a:ext>
                  </a:extLst>
                </a:gridCol>
                <a:gridCol w="1130092">
                  <a:extLst>
                    <a:ext uri="{9D8B030D-6E8A-4147-A177-3AD203B41FA5}">
                      <a16:colId xmlns:a16="http://schemas.microsoft.com/office/drawing/2014/main" val="1749532693"/>
                    </a:ext>
                  </a:extLst>
                </a:gridCol>
                <a:gridCol w="286439">
                  <a:extLst>
                    <a:ext uri="{9D8B030D-6E8A-4147-A177-3AD203B41FA5}">
                      <a16:colId xmlns:a16="http://schemas.microsoft.com/office/drawing/2014/main" val="2375139213"/>
                    </a:ext>
                  </a:extLst>
                </a:gridCol>
                <a:gridCol w="2591872">
                  <a:extLst>
                    <a:ext uri="{9D8B030D-6E8A-4147-A177-3AD203B41FA5}">
                      <a16:colId xmlns:a16="http://schemas.microsoft.com/office/drawing/2014/main" val="2728258438"/>
                    </a:ext>
                  </a:extLst>
                </a:gridCol>
                <a:gridCol w="216504">
                  <a:extLst>
                    <a:ext uri="{9D8B030D-6E8A-4147-A177-3AD203B41FA5}">
                      <a16:colId xmlns:a16="http://schemas.microsoft.com/office/drawing/2014/main" val="1248281697"/>
                    </a:ext>
                  </a:extLst>
                </a:gridCol>
              </a:tblGrid>
              <a:tr h="513709">
                <a:tc>
                  <a:txBody>
                    <a:bodyPr/>
                    <a:lstStyle/>
                    <a:p>
                      <a:pPr algn="ctr"/>
                      <a:r>
                        <a:rPr lang="en-GB" sz="1500" b="1" dirty="0">
                          <a:latin typeface="Century Gothic" panose="020B0502020202020204" pitchFamily="34" charset="0"/>
                        </a:rPr>
                        <a:t>EY</a:t>
                      </a:r>
                    </a:p>
                  </a:txBody>
                  <a:tcPr marL="74295" marR="74295" marT="37148" marB="37148" anchor="ctr"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i="1" dirty="0"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Myself</a:t>
                      </a:r>
                      <a:r>
                        <a:rPr lang="en-US" sz="1000" i="1" baseline="0" dirty="0"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1000" i="1" dirty="0"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Celebrations/Fairy</a:t>
                      </a:r>
                      <a:r>
                        <a:rPr lang="en-US" sz="1000" i="1" baseline="0" dirty="0"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Tales </a:t>
                      </a:r>
                      <a:endParaRPr lang="en-GB" sz="1000" i="1" dirty="0"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95" marR="74295" marT="37148" marB="37148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i="1">
                          <a:latin typeface="Century Gothic" panose="020B0502020202020204" pitchFamily="34" charset="0"/>
                        </a:rPr>
                        <a:t>People</a:t>
                      </a:r>
                      <a:r>
                        <a:rPr lang="en-GB" sz="1000" i="1" baseline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000" i="1" baseline="0" dirty="0">
                          <a:latin typeface="Century Gothic" panose="020B0502020202020204" pitchFamily="34" charset="0"/>
                        </a:rPr>
                        <a:t>who help us/ Transport</a:t>
                      </a:r>
                      <a:endParaRPr lang="en-GB" sz="1000" i="1" dirty="0"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4489322"/>
                  </a:ext>
                </a:extLst>
              </a:tr>
              <a:tr h="813370">
                <a:tc>
                  <a:txBody>
                    <a:bodyPr/>
                    <a:lstStyle/>
                    <a:p>
                      <a:pPr algn="ctr"/>
                      <a:r>
                        <a:rPr lang="en-GB" sz="26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74295" marR="74295" marT="37148" marB="3714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900" b="1" i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Changes within Living Memory</a:t>
                      </a:r>
                    </a:p>
                  </a:txBody>
                  <a:tcPr marL="55721" marR="55721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GB" sz="900" i="1" dirty="0">
                        <a:latin typeface="Century Gothic" panose="020B0502020202020204" pitchFamily="34" charset="0"/>
                      </a:endParaRPr>
                    </a:p>
                  </a:txBody>
                  <a:tcPr marL="55721" marR="55721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900" b="1" i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Lives of significant individuals :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900" b="0" i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Mary Anning and David Attenborough </a:t>
                      </a:r>
                    </a:p>
                  </a:txBody>
                  <a:tcPr marL="55721" marR="55721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900" b="0" i="1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i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Lives of significant individuals:</a:t>
                      </a:r>
                    </a:p>
                    <a:p>
                      <a:pPr algn="ctr"/>
                      <a:r>
                        <a:rPr lang="en-GB" sz="900" b="0" i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Tim Peake, Neil Armstrong, Mae Jemison and Bernard Harris</a:t>
                      </a:r>
                      <a:endParaRPr lang="en-US" sz="1300" dirty="0"/>
                    </a:p>
                  </a:txBody>
                  <a:tcPr marL="55721" marR="55721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000" b="0" i="1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7157952"/>
                  </a:ext>
                </a:extLst>
              </a:tr>
              <a:tr h="936489">
                <a:tc>
                  <a:txBody>
                    <a:bodyPr/>
                    <a:lstStyle/>
                    <a:p>
                      <a:pPr algn="ctr"/>
                      <a:r>
                        <a:rPr lang="en-GB" sz="26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74295" marR="74295" marT="37148" marB="3714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900" b="1" i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Events Beyond Living Memory: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900" b="0" i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The Great Fire of London</a:t>
                      </a:r>
                    </a:p>
                  </a:txBody>
                  <a:tcPr marL="55721" marR="55721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GB" sz="900" i="1" dirty="0">
                        <a:latin typeface="Century Gothic" panose="020B0502020202020204" pitchFamily="34" charset="0"/>
                      </a:endParaRPr>
                    </a:p>
                  </a:txBody>
                  <a:tcPr marL="55721" marR="55721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900" b="1" i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Significant historical events, people and places in their own locality: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900" b="0" i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Captain Cook</a:t>
                      </a:r>
                    </a:p>
                  </a:txBody>
                  <a:tcPr marL="55721" marR="55721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900" b="0" i="1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i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REVISIT</a:t>
                      </a:r>
                      <a:r>
                        <a:rPr lang="en-GB" sz="900" b="0" i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en-GB" sz="900" b="1" i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Events Beyond Living Memory:</a:t>
                      </a:r>
                    </a:p>
                    <a:p>
                      <a:pPr algn="ctr"/>
                      <a:r>
                        <a:rPr lang="en-GB" sz="900" b="0" i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Great Fire of London </a:t>
                      </a:r>
                      <a:endParaRPr lang="en-US" sz="1300" dirty="0"/>
                    </a:p>
                  </a:txBody>
                  <a:tcPr marL="55721" marR="55721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000" b="0" i="1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847263"/>
                  </a:ext>
                </a:extLst>
              </a:tr>
              <a:tr h="914635">
                <a:tc>
                  <a:txBody>
                    <a:bodyPr/>
                    <a:lstStyle/>
                    <a:p>
                      <a:pPr algn="ctr"/>
                      <a:r>
                        <a:rPr lang="en-GB" sz="26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74295" marR="74295" marT="37148" marB="3714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900" b="1" i="1" dirty="0">
                          <a:latin typeface="Century Gothic" panose="020B0502020202020204" pitchFamily="34" charset="0"/>
                        </a:rPr>
                        <a:t>Changes from Stone Age to the Iron Age</a:t>
                      </a:r>
                    </a:p>
                  </a:txBody>
                  <a:tcPr marL="74295" marR="74295" marT="37148" marB="3714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GB" sz="900" i="1" dirty="0"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1" dirty="0">
                          <a:latin typeface="Century Gothic" panose="020B0502020202020204" pitchFamily="34" charset="0"/>
                        </a:rPr>
                        <a:t>Changes from Stone Age to the Iron Age</a:t>
                      </a:r>
                      <a:endParaRPr lang="en-US" sz="900" b="1" dirty="0"/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GB" sz="900" b="1" i="1" dirty="0"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900" b="1" i="1" dirty="0">
                          <a:latin typeface="Century Gothic" panose="020B0502020202020204" pitchFamily="34" charset="0"/>
                        </a:rPr>
                        <a:t>Roman Empire and its impact on Britain</a:t>
                      </a:r>
                    </a:p>
                  </a:txBody>
                  <a:tcPr marL="74295" marR="74295" marT="37148" marB="37148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GB" sz="900" b="0" i="1" dirty="0"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Roman Empire and its impact on Britain</a:t>
                      </a:r>
                    </a:p>
                    <a:p>
                      <a:pPr algn="ctr"/>
                      <a:endParaRPr lang="en-US" sz="1300" dirty="0"/>
                    </a:p>
                  </a:txBody>
                  <a:tcPr marL="74295" marR="74295" marT="37148" marB="3714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i="1" dirty="0"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6153304"/>
                  </a:ext>
                </a:extLst>
              </a:tr>
              <a:tr h="813370">
                <a:tc>
                  <a:txBody>
                    <a:bodyPr/>
                    <a:lstStyle/>
                    <a:p>
                      <a:pPr algn="ctr"/>
                      <a:r>
                        <a:rPr lang="en-GB" sz="26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74295" marR="74295" marT="37148" marB="3714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900" b="1" i="1" dirty="0">
                          <a:latin typeface="Century Gothic" panose="020B0502020202020204" pitchFamily="34" charset="0"/>
                        </a:rPr>
                        <a:t>Britain’s Settlements by Anglo-Saxons and Scots </a:t>
                      </a:r>
                    </a:p>
                  </a:txBody>
                  <a:tcPr marL="74295" marR="74295" marT="37148" marB="3714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GB" sz="900" i="1" dirty="0"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900" b="1" i="1" dirty="0">
                          <a:latin typeface="Century Gothic" panose="020B0502020202020204" pitchFamily="34" charset="0"/>
                        </a:rPr>
                        <a:t>Viking and Anglo-Saxon struggle for the Kingdom of England </a:t>
                      </a:r>
                    </a:p>
                  </a:txBody>
                  <a:tcPr marL="74295" marR="74295" marT="37148" marB="37148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74295" marR="74295" marT="37148" marB="37148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1" dirty="0">
                          <a:latin typeface="Century Gothic" panose="020B0502020202020204" pitchFamily="34" charset="0"/>
                        </a:rPr>
                        <a:t>The achievements of the earliest civilisations </a:t>
                      </a:r>
                      <a:r>
                        <a:rPr lang="en-GB" sz="900" b="0" i="1" dirty="0">
                          <a:latin typeface="Century Gothic" panose="020B0502020202020204" pitchFamily="34" charset="0"/>
                        </a:rPr>
                        <a:t>– Ancient Egypt</a:t>
                      </a:r>
                    </a:p>
                  </a:txBody>
                  <a:tcPr marL="74295" marR="74295" marT="37148" marB="3714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GB" sz="1000" b="0" i="1" dirty="0"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889387"/>
                  </a:ext>
                </a:extLst>
              </a:tr>
              <a:tr h="914635">
                <a:tc>
                  <a:txBody>
                    <a:bodyPr/>
                    <a:lstStyle/>
                    <a:p>
                      <a:pPr algn="ctr"/>
                      <a:r>
                        <a:rPr lang="en-GB" sz="26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74295" marR="74295" marT="37148" marB="3714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1" dirty="0">
                          <a:latin typeface="Century Gothic" panose="020B0502020202020204" pitchFamily="34" charset="0"/>
                        </a:rPr>
                        <a:t>Ancient Greeks</a:t>
                      </a:r>
                    </a:p>
                  </a:txBody>
                  <a:tcPr marL="74295" marR="74295" marT="37148" marB="3714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GB" sz="900" i="1" dirty="0"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2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i="1" dirty="0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ctr" defTabSz="4572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1" dirty="0">
                          <a:latin typeface="Century Gothic" panose="020B0502020202020204" pitchFamily="34" charset="0"/>
                        </a:rPr>
                        <a:t>A non-European society that provides contrasts with British History:</a:t>
                      </a:r>
                    </a:p>
                    <a:p>
                      <a:pPr marL="0" marR="0" lvl="0" indent="0" algn="ctr" defTabSz="4572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1" dirty="0">
                          <a:latin typeface="Century Gothic" panose="020B0502020202020204" pitchFamily="34" charset="0"/>
                        </a:rPr>
                        <a:t> The Maya</a:t>
                      </a:r>
                    </a:p>
                    <a:p>
                      <a:pPr marL="0" marR="0" lvl="0" indent="0" algn="ctr" defTabSz="4572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i="1" dirty="0"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GB" sz="100" b="0" i="1" dirty="0"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900" b="1" i="1" dirty="0">
                          <a:latin typeface="Century Gothic" panose="020B0502020202020204" pitchFamily="34" charset="0"/>
                        </a:rPr>
                        <a:t>Local History Study: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900" b="0" i="1" dirty="0">
                          <a:latin typeface="Century Gothic" panose="020B0502020202020204" pitchFamily="34" charset="0"/>
                        </a:rPr>
                        <a:t>Gertrude Bell</a:t>
                      </a:r>
                    </a:p>
                  </a:txBody>
                  <a:tcPr marL="74295" marR="74295" marT="37148" marB="3714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GB" sz="1000" b="0" i="1" dirty="0"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8388901"/>
                  </a:ext>
                </a:extLst>
              </a:tr>
              <a:tr h="1078187">
                <a:tc>
                  <a:txBody>
                    <a:bodyPr/>
                    <a:lstStyle/>
                    <a:p>
                      <a:pPr algn="ctr"/>
                      <a:r>
                        <a:rPr lang="en-GB" sz="26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74295" marR="74295" marT="37148" marB="3714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1" dirty="0">
                          <a:latin typeface="Century Gothic" panose="020B0502020202020204" pitchFamily="34" charset="0"/>
                        </a:rPr>
                        <a:t>William the Conqueror 1066</a:t>
                      </a:r>
                    </a:p>
                    <a:p>
                      <a:pPr marL="0" marR="0" lvl="0" indent="0" algn="ctr" defTabSz="4572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1" dirty="0">
                          <a:latin typeface="Century Gothic" panose="020B0502020202020204" pitchFamily="34" charset="0"/>
                        </a:rPr>
                        <a:t>- 5 significant Monarchs</a:t>
                      </a:r>
                    </a:p>
                  </a:txBody>
                  <a:tcPr marL="74295" marR="74295" marT="37148" marB="3714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63513" indent="0" algn="ctr">
                        <a:lnSpc>
                          <a:spcPct val="100000"/>
                        </a:lnSpc>
                        <a:tabLst/>
                      </a:pPr>
                      <a:endParaRPr lang="en-GB" sz="900" b="0" i="1" dirty="0"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2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1" dirty="0">
                          <a:latin typeface="Century Gothic" panose="020B0502020202020204" pitchFamily="34" charset="0"/>
                        </a:rPr>
                        <a:t>Chronological Study beyond 1066 </a:t>
                      </a:r>
                    </a:p>
                    <a:p>
                      <a:pPr marL="0" marR="0" lvl="0" indent="0" algn="ctr" defTabSz="4572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1" dirty="0">
                          <a:latin typeface="Century Gothic" panose="020B0502020202020204" pitchFamily="34" charset="0"/>
                        </a:rPr>
                        <a:t>Battle of Britain</a:t>
                      </a:r>
                    </a:p>
                  </a:txBody>
                  <a:tcPr marL="74295" marR="74295" marT="37148" marB="37148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GB" sz="100" b="0" i="1" dirty="0"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Windrush Generation</a:t>
                      </a:r>
                    </a:p>
                  </a:txBody>
                  <a:tcPr marL="74295" marR="74295" marT="37148" marB="3714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GB" sz="1000" b="0" i="1" dirty="0"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0935329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F5137BA2-2461-9E43-8D08-2653C1895BD8}"/>
              </a:ext>
            </a:extLst>
          </p:cNvPr>
          <p:cNvSpPr/>
          <p:nvPr/>
        </p:nvSpPr>
        <p:spPr>
          <a:xfrm rot="5400000">
            <a:off x="8406230" y="1815749"/>
            <a:ext cx="2624436" cy="3924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950" b="1" dirty="0">
                <a:solidFill>
                  <a:srgbClr val="FFC000"/>
                </a:solidFill>
                <a:latin typeface="Century Gothic" panose="020B0502020202020204" pitchFamily="34" charset="0"/>
                <a:cs typeface="Phosphate Inline" panose="02000506050000020004" pitchFamily="2" charset="77"/>
              </a:rPr>
              <a:t>scientia potentia est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5471A5C-9AE7-0B42-A62A-A257CBBC5F6C}"/>
              </a:ext>
            </a:extLst>
          </p:cNvPr>
          <p:cNvSpPr/>
          <p:nvPr/>
        </p:nvSpPr>
        <p:spPr>
          <a:xfrm>
            <a:off x="429416" y="6233266"/>
            <a:ext cx="9784959" cy="575158"/>
          </a:xfrm>
          <a:prstGeom prst="rect">
            <a:avLst/>
          </a:prstGeom>
          <a:noFill/>
        </p:spPr>
        <p:txBody>
          <a:bodyPr wrap="square" lIns="74295" tIns="37148" rIns="74295" bIns="37148">
            <a:spAutoFit/>
          </a:bodyPr>
          <a:lstStyle/>
          <a:p>
            <a:pPr algn="ctr"/>
            <a:r>
              <a:rPr lang="en-GB" sz="325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Newcomen Primary School History Map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D9CE2E4-49B5-D747-985C-213E523424AC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597" y="6273011"/>
            <a:ext cx="419123" cy="4956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50534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5137BA2-2461-9E43-8D08-2653C1895BD8}"/>
              </a:ext>
            </a:extLst>
          </p:cNvPr>
          <p:cNvSpPr/>
          <p:nvPr/>
        </p:nvSpPr>
        <p:spPr>
          <a:xfrm rot="5400000">
            <a:off x="8406230" y="1815749"/>
            <a:ext cx="2624436" cy="3924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950" b="1" dirty="0">
                <a:solidFill>
                  <a:srgbClr val="FFC000"/>
                </a:solidFill>
                <a:latin typeface="Century Gothic" panose="020B0502020202020204" pitchFamily="34" charset="0"/>
                <a:cs typeface="Phosphate Inline" panose="02000506050000020004" pitchFamily="2" charset="77"/>
              </a:rPr>
              <a:t>scientia potentia est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5471A5C-9AE7-0B42-A62A-A257CBBC5F6C}"/>
              </a:ext>
            </a:extLst>
          </p:cNvPr>
          <p:cNvSpPr/>
          <p:nvPr/>
        </p:nvSpPr>
        <p:spPr>
          <a:xfrm>
            <a:off x="574712" y="6231525"/>
            <a:ext cx="9784959" cy="505909"/>
          </a:xfrm>
          <a:prstGeom prst="rect">
            <a:avLst/>
          </a:prstGeom>
          <a:noFill/>
        </p:spPr>
        <p:txBody>
          <a:bodyPr wrap="square" lIns="74295" tIns="37148" rIns="74295" bIns="37148">
            <a:spAutoFit/>
          </a:bodyPr>
          <a:lstStyle/>
          <a:p>
            <a:pPr algn="ctr"/>
            <a:r>
              <a:rPr lang="en-GB" sz="28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Newcomen Primary School History Concept Map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D9CE2E4-49B5-D747-985C-213E523424AC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379" y="6231525"/>
            <a:ext cx="433021" cy="497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 descr="A chart of a long term sequence&#10;&#10;Description automatically generated with medium confidence">
            <a:extLst>
              <a:ext uri="{FF2B5EF4-FFF2-40B4-BE49-F238E27FC236}">
                <a16:creationId xmlns:a16="http://schemas.microsoft.com/office/drawing/2014/main" id="{72A8DAD3-1CB9-026B-CD0E-6237D955F18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7168"/>
          <a:stretch/>
        </p:blipFill>
        <p:spPr>
          <a:xfrm>
            <a:off x="211363" y="248046"/>
            <a:ext cx="9119923" cy="5983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194885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8274</TotalTime>
  <Words>197</Words>
  <Application>Microsoft Macintosh PowerPoint</Application>
  <PresentationFormat>A4 Paper (210x297 mm)</PresentationFormat>
  <Paragraphs>46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Century Gothic</vt:lpstr>
      <vt:lpstr>Trebuchet MS</vt:lpstr>
      <vt:lpstr>Wingdings 3</vt:lpstr>
      <vt:lpstr>Facet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Ed Jones</cp:lastModifiedBy>
  <cp:revision>68</cp:revision>
  <cp:lastPrinted>2019-12-09T18:06:30Z</cp:lastPrinted>
  <dcterms:created xsi:type="dcterms:W3CDTF">2019-11-20T19:57:28Z</dcterms:created>
  <dcterms:modified xsi:type="dcterms:W3CDTF">2024-02-06T08:53:05Z</dcterms:modified>
</cp:coreProperties>
</file>